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3049BA1-260E-4F1C-BF55-AF8A6FAD2A9E}">
  <a:tblStyle styleId="{73049BA1-260E-4F1C-BF55-AF8A6FAD2A9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2816e7f1d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2816e7f1d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efcd3921bc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efcd3921bc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efcd3921bc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efcd3921bc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efd47be3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efd47be3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efd47be3d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efd47be3d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efd47be3d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efd47be3d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efd47be3d5_1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efd47be3d5_1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f2a78ef911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f2a78ef911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efd47be3d5_1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efd47be3d5_1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f2a78ef911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3f2a78ef911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f2a78ef911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f2a78ef911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efcd3921b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efcd3921b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f28277bdf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f28277bdf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efcd3921bc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efcd3921bc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efcd3921bc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efcd3921bc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f2a78ef911_2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f2a78ef911_2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efcd3921b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efcd3921bc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efcd3921b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efcd3921bc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efcd3921bc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efcd3921bc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0084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6320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Acceso a tratamiento esencial  basado en evidencia para fibrosis quística</a:t>
            </a:r>
            <a:endParaRPr sz="4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484575"/>
            <a:ext cx="8520600" cy="40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500">
                <a:solidFill>
                  <a:srgbClr val="A4C2F4"/>
                </a:solidFill>
                <a:latin typeface="Calibri"/>
                <a:ea typeface="Calibri"/>
                <a:cs typeface="Calibri"/>
                <a:sym typeface="Calibri"/>
              </a:rPr>
              <a:t>La rentabilidad de proveer</a:t>
            </a:r>
            <a:endParaRPr sz="1500">
              <a:solidFill>
                <a:srgbClr val="A4C2F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2503450"/>
            <a:ext cx="8520600" cy="4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500">
                <a:solidFill>
                  <a:srgbClr val="C9DAF8"/>
                </a:solidFill>
              </a:rPr>
              <a:t>Para niños en la Ciudad de México en riesgo</a:t>
            </a:r>
            <a:endParaRPr sz="1500">
              <a:solidFill>
                <a:srgbClr val="C9DAF8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-25" y="2978638"/>
            <a:ext cx="9144000" cy="11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 b="1">
                <a:solidFill>
                  <a:schemeClr val="lt1"/>
                </a:solidFill>
              </a:rPr>
              <a:t>Tremblay Ma </a:t>
            </a:r>
            <a:r>
              <a:rPr lang="es-419" sz="1000">
                <a:solidFill>
                  <a:schemeClr val="lt1"/>
                </a:solidFill>
              </a:rPr>
              <a:t>- Lezana Fernández JL - Reyes-Apodaca M - Lee S - Barrett K</a:t>
            </a:r>
            <a:endParaRPr sz="100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rgbClr val="C9DAF8"/>
                </a:solidFill>
              </a:rPr>
              <a:t>Cystic Fibrosis Vests 4 Life (CFV4L) - Mexico City Federico Gómez Hospital de Niños - Piper’s Angel Foundation</a:t>
            </a:r>
            <a:endParaRPr sz="1000">
              <a:solidFill>
                <a:srgbClr val="C9DAF8"/>
              </a:solidFill>
            </a:endParaRPr>
          </a:p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rgbClr val="FFD966"/>
                </a:solidFill>
              </a:rPr>
              <a:t>NACFC 2026 - Atlanta - October 7-10</a:t>
            </a:r>
            <a:endParaRPr sz="1000">
              <a:solidFill>
                <a:srgbClr val="FFD966"/>
              </a:solidFill>
            </a:endParaRPr>
          </a:p>
        </p:txBody>
      </p:sp>
      <p:graphicFrame>
        <p:nvGraphicFramePr>
          <p:cNvPr id="58" name="Google Shape;58;p13"/>
          <p:cNvGraphicFramePr/>
          <p:nvPr>
            <p:extLst>
              <p:ext uri="{D42A27DB-BD31-4B8C-83A1-F6EECF244321}">
                <p14:modId xmlns:p14="http://schemas.microsoft.com/office/powerpoint/2010/main" val="1638293841"/>
              </p:ext>
            </p:extLst>
          </p:nvPr>
        </p:nvGraphicFramePr>
        <p:xfrm>
          <a:off x="-25" y="4146800"/>
          <a:ext cx="9144000" cy="97533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9325">
                <a:tc>
                  <a:txBody>
                    <a:bodyPr/>
                    <a:lstStyle/>
                    <a:p>
                      <a:pPr marL="457200" lvl="0" indent="-3873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D966"/>
                        </a:buClr>
                        <a:buSzPts val="2500"/>
                        <a:buChar char="-"/>
                      </a:pPr>
                      <a:r>
                        <a:rPr lang="es-419" sz="2500" b="1" dirty="0">
                          <a:solidFill>
                            <a:srgbClr val="FFD966"/>
                          </a:solidFill>
                        </a:rPr>
                        <a:t>$ 2,516 </a:t>
                      </a:r>
                      <a:r>
                        <a:rPr lang="es-419" sz="1000" b="1" dirty="0">
                          <a:solidFill>
                            <a:srgbClr val="FFD966"/>
                          </a:solidFill>
                        </a:rPr>
                        <a:t>USD</a:t>
                      </a:r>
                      <a:endParaRPr sz="1000" b="1" dirty="0">
                        <a:solidFill>
                          <a:srgbClr val="FFD966"/>
                        </a:solidFill>
                      </a:endParaRPr>
                    </a:p>
                    <a:p>
                      <a:pPr marL="4572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 dirty="0">
                          <a:solidFill>
                            <a:srgbClr val="A4C2F4"/>
                          </a:solidFill>
                        </a:rPr>
                        <a:t>Ahorro neto/paciente</a:t>
                      </a:r>
                      <a:endParaRPr sz="1200" dirty="0">
                        <a:solidFill>
                          <a:srgbClr val="A4C2F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2500" b="1">
                          <a:solidFill>
                            <a:srgbClr val="FFD966"/>
                          </a:solidFill>
                        </a:rPr>
                        <a:t>p&lt;0.001</a:t>
                      </a:r>
                      <a:endParaRPr sz="2500" b="1">
                        <a:solidFill>
                          <a:srgbClr val="FFD966"/>
                        </a:solidFill>
                      </a:endParaRPr>
                    </a:p>
                    <a:p>
                      <a:pPr marL="4572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419" sz="1300">
                          <a:solidFill>
                            <a:srgbClr val="A4C2F4"/>
                          </a:solidFill>
                        </a:rPr>
                        <a:t>Calidad de vida (digestion)</a:t>
                      </a:r>
                      <a:endParaRPr sz="1300">
                        <a:solidFill>
                          <a:srgbClr val="A4C2F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2500" b="1">
                          <a:solidFill>
                            <a:srgbClr val="FFD966"/>
                          </a:solidFill>
                        </a:rPr>
                        <a:t>99.7%</a:t>
                      </a:r>
                      <a:endParaRPr sz="2500" b="1">
                        <a:solidFill>
                          <a:srgbClr val="FFD966"/>
                        </a:solidFill>
                      </a:endParaRPr>
                    </a:p>
                    <a:p>
                      <a:pPr marL="4572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419" sz="1350">
                          <a:solidFill>
                            <a:srgbClr val="A4C2F4"/>
                          </a:solidFill>
                        </a:rPr>
                        <a:t>Dominio de Bootstrap</a:t>
                      </a:r>
                      <a:endParaRPr sz="1300" b="1">
                        <a:solidFill>
                          <a:srgbClr val="A4C2F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419" sz="2500" b="1" dirty="0">
                          <a:solidFill>
                            <a:srgbClr val="FFD966"/>
                          </a:solidFill>
                        </a:rPr>
                        <a:t>21</a:t>
                      </a:r>
                      <a:endParaRPr sz="2500" b="1" dirty="0">
                        <a:solidFill>
                          <a:srgbClr val="FFD966"/>
                        </a:solidFill>
                      </a:endParaRPr>
                    </a:p>
                    <a:p>
                      <a:pPr marL="4572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419" sz="1300" dirty="0">
                          <a:solidFill>
                            <a:srgbClr val="A4C2F4"/>
                          </a:solidFill>
                        </a:rPr>
                        <a:t>Pacientes Estudiados</a:t>
                      </a:r>
                      <a:endParaRPr dirty="0">
                        <a:solidFill>
                          <a:srgbClr val="A4C2F4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624450" y="272125"/>
            <a:ext cx="2453400" cy="5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100" b="1">
                <a:solidFill>
                  <a:srgbClr val="D9D9D9"/>
                </a:solidFill>
              </a:rPr>
              <a:t>CF Vests 4 Life</a:t>
            </a:r>
            <a:endParaRPr sz="2100" b="1">
              <a:solidFill>
                <a:srgbClr val="D9D9D9"/>
              </a:solidFill>
            </a:endParaRPr>
          </a:p>
        </p:txBody>
      </p:sp>
      <p:pic>
        <p:nvPicPr>
          <p:cNvPr id="60" name="Google Shape;60;p13" title="Screenshot 2026-06-27 at 9.50.57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5" y="191388"/>
            <a:ext cx="742160" cy="69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22"/>
          <p:cNvSpPr txBox="1"/>
          <p:nvPr/>
        </p:nvSpPr>
        <p:spPr>
          <a:xfrm>
            <a:off x="1470900" y="128850"/>
            <a:ext cx="74958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Intervención se paga a sí misma: los ahorros de utilización exceda el costo de tratamiento por 2</a:t>
            </a:r>
            <a:endParaRPr sz="1800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22"/>
          <p:cNvSpPr txBox="1"/>
          <p:nvPr/>
        </p:nvSpPr>
        <p:spPr>
          <a:xfrm>
            <a:off x="232350" y="988500"/>
            <a:ext cx="8734500" cy="5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Costo de Intervención versus Ahorros de utilización por paciente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Google Shape;178;p22"/>
          <p:cNvSpPr txBox="1"/>
          <p:nvPr/>
        </p:nvSpPr>
        <p:spPr>
          <a:xfrm rot="-5400000">
            <a:off x="-1161175" y="2969900"/>
            <a:ext cx="34461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Dólar estadounidense por paciente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3"/>
          <p:cNvSpPr txBox="1"/>
          <p:nvPr/>
        </p:nvSpPr>
        <p:spPr>
          <a:xfrm>
            <a:off x="1470900" y="128850"/>
            <a:ext cx="74958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Ahorro Neto de $2,516 por paciente demuestra dominación económica de la intervención </a:t>
            </a:r>
            <a:endParaRPr sz="1800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Google Shape;185;p23"/>
          <p:cNvSpPr txBox="1"/>
          <p:nvPr/>
        </p:nvSpPr>
        <p:spPr>
          <a:xfrm>
            <a:off x="192625" y="1137546"/>
            <a:ext cx="1934700" cy="969300"/>
          </a:xfrm>
          <a:prstGeom prst="rect">
            <a:avLst/>
          </a:prstGeom>
          <a:solidFill>
            <a:srgbClr val="FFE0B9"/>
          </a:solidFill>
          <a:ln>
            <a:noFill/>
          </a:ln>
        </p:spPr>
        <p:txBody>
          <a:bodyPr spcFirstLastPara="1" wrap="square" lIns="75425" tIns="75425" rIns="75425" bIns="75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8"/>
              <a:buFont typeface="Arial"/>
              <a:buNone/>
            </a:pPr>
            <a:r>
              <a:rPr lang="es-419" sz="1961" b="1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$2,182</a:t>
            </a:r>
            <a:endParaRPr sz="1961" b="1">
              <a:solidFill>
                <a:srgbClr val="CC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9"/>
              <a:buFont typeface="Arial"/>
              <a:buNone/>
            </a:pPr>
            <a:r>
              <a:rPr lang="es-419" sz="1177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Costo bruto de tratamiento por paciente</a:t>
            </a:r>
            <a:endParaRPr sz="1177">
              <a:solidFill>
                <a:srgbClr val="CC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" name="Google Shape;186;p23"/>
          <p:cNvSpPr txBox="1"/>
          <p:nvPr/>
        </p:nvSpPr>
        <p:spPr>
          <a:xfrm>
            <a:off x="2440386" y="1137546"/>
            <a:ext cx="1934700" cy="969300"/>
          </a:xfrm>
          <a:prstGeom prst="rect">
            <a:avLst/>
          </a:prstGeom>
          <a:solidFill>
            <a:srgbClr val="D7E0B9"/>
          </a:solidFill>
          <a:ln>
            <a:noFill/>
          </a:ln>
        </p:spPr>
        <p:txBody>
          <a:bodyPr spcFirstLastPara="1" wrap="square" lIns="75425" tIns="75425" rIns="75425" bIns="75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8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9"/>
              <a:buFont typeface="Arial"/>
              <a:buNone/>
            </a:pPr>
            <a:r>
              <a:rPr lang="es-419" sz="1798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$ 4,698</a:t>
            </a:r>
            <a:endParaRPr sz="1798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9"/>
              <a:buFont typeface="Arial"/>
              <a:buNone/>
            </a:pPr>
            <a:r>
              <a:rPr lang="es-419" sz="1177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Ahorro en utilización de atencion medica/ paciente</a:t>
            </a:r>
            <a:endParaRPr sz="1403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Google Shape;187;p23"/>
          <p:cNvSpPr txBox="1"/>
          <p:nvPr/>
        </p:nvSpPr>
        <p:spPr>
          <a:xfrm>
            <a:off x="4688147" y="1118375"/>
            <a:ext cx="1934700" cy="969300"/>
          </a:xfrm>
          <a:prstGeom prst="rect">
            <a:avLst/>
          </a:prstGeom>
          <a:solidFill>
            <a:srgbClr val="D7E0B9"/>
          </a:solidFill>
          <a:ln>
            <a:noFill/>
          </a:ln>
        </p:spPr>
        <p:txBody>
          <a:bodyPr spcFirstLastPara="1" wrap="square" lIns="75425" tIns="75425" rIns="75425" bIns="75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8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448333" lvl="0" indent="-33835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61A"/>
              </a:buClr>
              <a:buSzPts val="1798"/>
              <a:buFont typeface="Times New Roman"/>
              <a:buChar char="-"/>
            </a:pPr>
            <a:r>
              <a:rPr lang="es-419" sz="1798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$2,516</a:t>
            </a:r>
            <a:endParaRPr sz="1798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9"/>
              <a:buFont typeface="Arial"/>
              <a:buNone/>
            </a:pPr>
            <a:r>
              <a:rPr lang="es-419" sz="1177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Costo neto por paciente (Ahorro)</a:t>
            </a:r>
            <a:endParaRPr sz="1177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3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8" name="Google Shape;188;p23"/>
          <p:cNvSpPr txBox="1"/>
          <p:nvPr/>
        </p:nvSpPr>
        <p:spPr>
          <a:xfrm>
            <a:off x="6861701" y="1118375"/>
            <a:ext cx="1934700" cy="969300"/>
          </a:xfrm>
          <a:prstGeom prst="rect">
            <a:avLst/>
          </a:prstGeom>
          <a:solidFill>
            <a:srgbClr val="D7E0B9"/>
          </a:solidFill>
          <a:ln>
            <a:noFill/>
          </a:ln>
        </p:spPr>
        <p:txBody>
          <a:bodyPr spcFirstLastPara="1" wrap="square" lIns="75425" tIns="75425" rIns="75425" bIns="75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8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448333" lvl="0" indent="-33835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61A"/>
              </a:buClr>
              <a:buSzPts val="1798"/>
              <a:buFont typeface="Times New Roman"/>
              <a:buChar char="-"/>
            </a:pPr>
            <a:r>
              <a:rPr lang="es-419" sz="1798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$52,836</a:t>
            </a:r>
            <a:endParaRPr sz="1798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9"/>
              <a:buFont typeface="Arial"/>
              <a:buNone/>
            </a:pPr>
            <a:r>
              <a:rPr lang="es-419" sz="117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Ahorro estimado en grupo de 21 pacientes</a:t>
            </a:r>
            <a:endParaRPr sz="1177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3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89" name="Google Shape;189;p23"/>
          <p:cNvGraphicFramePr/>
          <p:nvPr/>
        </p:nvGraphicFramePr>
        <p:xfrm>
          <a:off x="0" y="252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Componente de costo</a:t>
                      </a:r>
                      <a:endParaRPr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Base</a:t>
                      </a:r>
                      <a:endParaRPr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Por paciente</a:t>
                      </a:r>
                      <a:endParaRPr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Total de Grupo (21)</a:t>
                      </a:r>
                      <a:endParaRPr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93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Costo Fijo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$17,330.62 ⁒ 21 paciente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$825.27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$17,331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Costo Variable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$1,357 por paciente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$1,357.00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$28,497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Costo bruto de tratamiento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fijo + variable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$2,182.27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$45,828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Ahorro de utilización (-)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reducción en visitas de emergencia, hospitalizaciones, y antibióticos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$4,698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$98,658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COSTO NETO TRATAMIENTO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Ahorros brutos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-$2,516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-$52,836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7E0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0" name="Google Shape;190;p23"/>
          <p:cNvSpPr txBox="1"/>
          <p:nvPr/>
        </p:nvSpPr>
        <p:spPr>
          <a:xfrm>
            <a:off x="125800" y="2044050"/>
            <a:ext cx="86706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Análisis de costo por componentes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4"/>
          <p:cNvSpPr txBox="1"/>
          <p:nvPr/>
        </p:nvSpPr>
        <p:spPr>
          <a:xfrm>
            <a:off x="1470900" y="128850"/>
            <a:ext cx="74958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Plano de Rentabilidad (IMC Z Puntuación): 63.2% de 1,000,000 iteración bootstrap en cuadrante dominante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24"/>
          <p:cNvSpPr txBox="1"/>
          <p:nvPr/>
        </p:nvSpPr>
        <p:spPr>
          <a:xfrm>
            <a:off x="204750" y="1063175"/>
            <a:ext cx="8734500" cy="5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Plano de Rentabilidad - Iteración bootstrap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" name="Google Shape;198;p24"/>
          <p:cNvSpPr txBox="1"/>
          <p:nvPr/>
        </p:nvSpPr>
        <p:spPr>
          <a:xfrm rot="-5400000">
            <a:off x="-1161175" y="2969900"/>
            <a:ext cx="34461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Cambio en Costo (Dólar Estadounidense)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24"/>
          <p:cNvSpPr txBox="1"/>
          <p:nvPr/>
        </p:nvSpPr>
        <p:spPr>
          <a:xfrm>
            <a:off x="2560825" y="4484300"/>
            <a:ext cx="47277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Cambio en efectividad (IMC Z puntuación)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5"/>
          <p:cNvSpPr txBox="1"/>
          <p:nvPr/>
        </p:nvSpPr>
        <p:spPr>
          <a:xfrm>
            <a:off x="1443450" y="128838"/>
            <a:ext cx="74958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Plano de Rentabilidad (CFQR Digestión): 79.4% de 1,000,000 iteración bootstrap en cuadrante dominante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25"/>
          <p:cNvSpPr txBox="1"/>
          <p:nvPr/>
        </p:nvSpPr>
        <p:spPr>
          <a:xfrm rot="-5400000">
            <a:off x="-1161175" y="2969900"/>
            <a:ext cx="34461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Cambio en Costo (Dólar Estadounidense)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7" name="Google Shape;207;p25"/>
          <p:cNvSpPr txBox="1"/>
          <p:nvPr/>
        </p:nvSpPr>
        <p:spPr>
          <a:xfrm>
            <a:off x="2560825" y="4484300"/>
            <a:ext cx="47277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Cambio en efectividad (CFQR puntuación digestiva)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5"/>
          <p:cNvSpPr txBox="1"/>
          <p:nvPr/>
        </p:nvSpPr>
        <p:spPr>
          <a:xfrm>
            <a:off x="204750" y="1063175"/>
            <a:ext cx="8734500" cy="7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Plano de Rentabilidad - CFQR dominio digestivo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iteración bootstrap 1,000,000</a:t>
            </a:r>
            <a:endParaRPr sz="1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26"/>
          <p:cNvSpPr txBox="1"/>
          <p:nvPr/>
        </p:nvSpPr>
        <p:spPr>
          <a:xfrm>
            <a:off x="1470900" y="128850"/>
            <a:ext cx="74958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Todas las medidas confirman la dominancia de la efectividad - calidad de vida demostrada en digestión provee evidencia más fuerte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15" name="Google Shape;215;p26"/>
          <p:cNvGraphicFramePr/>
          <p:nvPr/>
        </p:nvGraphicFramePr>
        <p:xfrm>
          <a:off x="-100" y="988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26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Medidas de eficacias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RCEI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IC bajo 95%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IC Alto 95%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Ancho de IC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% Dominante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p-valor</a:t>
                      </a:r>
                      <a:endParaRPr sz="1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193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2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CFQR Digestión ★★★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-$158/paciente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-$558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+$258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$816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79.1%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&lt;0.001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D7E0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CFQR Compuesto 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-$237/paciente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-$12,230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-$1,141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$11.089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419" sz="1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apx. $100%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0.033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CFQR Carga de Tratamiento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-$356/paciente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-$2,986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+$882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-$3,868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apx. 99%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0.077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CFQR Respiratorio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-$313/paciente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-$2,452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+$747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$3,199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419" sz="1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apx. 99%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0.052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IMC Z </a:t>
                      </a:r>
                      <a:r>
                        <a:rPr lang="es-419" sz="1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≥ 0.5</a:t>
                      </a:r>
                      <a:endParaRPr sz="1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(Primario) </a:t>
                      </a:r>
                      <a:endParaRPr sz="10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-$13,206/respondedora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-$103,903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-$28,971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$132,874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63.2%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0.43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IMC Z continua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-$27,136/Unidad Z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-$360,639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$288,361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$649,270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63.2%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0.43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>
                    <a:solidFill>
                      <a:srgbClr val="CF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3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FEV1 % (referencia solamente)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-$103,936 FEV1 %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-$1.4 M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+$1.2 M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$2.6 M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apx. 80%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0.43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7"/>
          <p:cNvSpPr txBox="1"/>
          <p:nvPr/>
        </p:nvSpPr>
        <p:spPr>
          <a:xfrm>
            <a:off x="2236775" y="128850"/>
            <a:ext cx="67299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fortaleza del estudio sobresale las limitaciones: Resultados son robustos y replicable</a:t>
            </a:r>
            <a:endParaRPr sz="1800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2" name="Google Shape;222;p27"/>
          <p:cNvSpPr/>
          <p:nvPr/>
        </p:nvSpPr>
        <p:spPr>
          <a:xfrm>
            <a:off x="192625" y="1133150"/>
            <a:ext cx="4276500" cy="38220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7"/>
          <p:cNvSpPr/>
          <p:nvPr/>
        </p:nvSpPr>
        <p:spPr>
          <a:xfrm>
            <a:off x="4690250" y="1133075"/>
            <a:ext cx="4276500" cy="3822000"/>
          </a:xfrm>
          <a:prstGeom prst="rect">
            <a:avLst/>
          </a:prstGeom>
          <a:solidFill>
            <a:srgbClr val="FFE0B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7"/>
          <p:cNvSpPr txBox="1"/>
          <p:nvPr/>
        </p:nvSpPr>
        <p:spPr>
          <a:xfrm>
            <a:off x="262861" y="1245344"/>
            <a:ext cx="4120500" cy="36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Fortalezas</a:t>
            </a:r>
            <a:endParaRPr sz="1700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Datos de 21 pacientes a través de 4 visitas en 12 meses - no desgaste de abandono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Línea de base específicamente de mayo 2024 - abril 2025 evita confundir con data de años anteriores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Dominancia abarcada de RCEI es confirmada en seis medidas de efectividad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digestivos en CFQR sobresale el umbral DMCI - importante clínica y estadísticamente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Bootstrap CI Digestivo RCEI ($593 Ancho) es robusto a pesar de pequeno 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Análisis económico utiliza ilustrativa unidades de costo conservativos - ahorros probablemente mayores tomando en cuenta tarifas institucionales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2.2% de fracción de la población nacional con FQ - correcciones de población finita tiene efectos negligentes en IC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" name="Google Shape;225;p27"/>
          <p:cNvSpPr txBox="1"/>
          <p:nvPr/>
        </p:nvSpPr>
        <p:spPr>
          <a:xfrm>
            <a:off x="4807734" y="1238386"/>
            <a:ext cx="4077900" cy="3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 b="1">
                <a:solidFill>
                  <a:srgbClr val="B000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s-419" sz="1600" b="1">
                <a:solidFill>
                  <a:srgbClr val="B0000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imitaciones</a:t>
            </a:r>
            <a:endParaRPr sz="1600" b="1">
              <a:solidFill>
                <a:srgbClr val="B0000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s-419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n=21 limita el poder para resultados secundarios; datos IMC puntuación Z de 7 pacientes ausente en visits #4 afectando análisis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s-419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hay grupo de control aleatorizado - pre y post no puede excluir tendencias seculares completamente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s-419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Costo de unidad son estimados de referencia ilustrativa: necesita replace con tarifas institucionales para decisiones de póliza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s-419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CFQR datos recopilados solo en base de línea y visita 3 - No en las 4 cuatro visitas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s-419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seguimiento de 12 meses insuficientes para evaluar FEV1 o trayectoria de sobrevivencia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s-419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Estudio centrado en un solo hospital de referencia - no se puede aplicar a toda la comunidad FQ en México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s-419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Cambio de porcentaje en IMC puntuación X es estadísticamente engañoso porque la línea de base es prácticamente cero en valores en algunos pacientes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8"/>
          <p:cNvSpPr txBox="1">
            <a:spLocks noGrp="1"/>
          </p:cNvSpPr>
          <p:nvPr>
            <p:ph type="title"/>
          </p:nvPr>
        </p:nvSpPr>
        <p:spPr>
          <a:xfrm>
            <a:off x="2806575" y="445025"/>
            <a:ext cx="6025800" cy="7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Una estrategia dominante para atención médica en pacientes con FQ en lugares con recursos limitados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1" name="Google Shape;231;p28"/>
          <p:cNvSpPr txBox="1"/>
          <p:nvPr/>
        </p:nvSpPr>
        <p:spPr>
          <a:xfrm>
            <a:off x="2661750" y="81475"/>
            <a:ext cx="382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rgbClr val="4A86E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Conclusiones</a:t>
            </a:r>
            <a:endParaRPr sz="1800">
              <a:solidFill>
                <a:srgbClr val="4A86E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" name="Google Shape;232;p28"/>
          <p:cNvSpPr/>
          <p:nvPr/>
        </p:nvSpPr>
        <p:spPr>
          <a:xfrm>
            <a:off x="847975" y="1231325"/>
            <a:ext cx="7568700" cy="7332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33" name="Google Shape;233;p28"/>
          <p:cNvSpPr/>
          <p:nvPr/>
        </p:nvSpPr>
        <p:spPr>
          <a:xfrm>
            <a:off x="847975" y="2205150"/>
            <a:ext cx="7568700" cy="7332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34" name="Google Shape;234;p28"/>
          <p:cNvSpPr/>
          <p:nvPr/>
        </p:nvSpPr>
        <p:spPr>
          <a:xfrm>
            <a:off x="847975" y="3129550"/>
            <a:ext cx="7568700" cy="7332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35" name="Google Shape;235;p28"/>
          <p:cNvSpPr/>
          <p:nvPr/>
        </p:nvSpPr>
        <p:spPr>
          <a:xfrm>
            <a:off x="847975" y="4053950"/>
            <a:ext cx="7568700" cy="7332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36" name="Google Shape;236;p28"/>
          <p:cNvSpPr/>
          <p:nvPr/>
        </p:nvSpPr>
        <p:spPr>
          <a:xfrm>
            <a:off x="1023025" y="1285625"/>
            <a:ext cx="624600" cy="624600"/>
          </a:xfrm>
          <a:prstGeom prst="ellipse">
            <a:avLst/>
          </a:prstGeom>
          <a:solidFill>
            <a:srgbClr val="D7E0B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/>
              <a:t>1</a:t>
            </a:r>
            <a:endParaRPr b="1"/>
          </a:p>
        </p:txBody>
      </p:sp>
      <p:sp>
        <p:nvSpPr>
          <p:cNvPr id="237" name="Google Shape;237;p28"/>
          <p:cNvSpPr/>
          <p:nvPr/>
        </p:nvSpPr>
        <p:spPr>
          <a:xfrm>
            <a:off x="1023025" y="2234738"/>
            <a:ext cx="624600" cy="624600"/>
          </a:xfrm>
          <a:prstGeom prst="ellipse">
            <a:avLst/>
          </a:prstGeom>
          <a:solidFill>
            <a:srgbClr val="D7E0B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/>
              <a:t>2</a:t>
            </a:r>
            <a:endParaRPr b="1"/>
          </a:p>
        </p:txBody>
      </p:sp>
      <p:sp>
        <p:nvSpPr>
          <p:cNvPr id="238" name="Google Shape;238;p28"/>
          <p:cNvSpPr/>
          <p:nvPr/>
        </p:nvSpPr>
        <p:spPr>
          <a:xfrm>
            <a:off x="1023025" y="3183850"/>
            <a:ext cx="624600" cy="624600"/>
          </a:xfrm>
          <a:prstGeom prst="ellipse">
            <a:avLst/>
          </a:prstGeom>
          <a:solidFill>
            <a:srgbClr val="FFE0B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/>
              <a:t>3</a:t>
            </a:r>
            <a:endParaRPr b="1"/>
          </a:p>
        </p:txBody>
      </p:sp>
      <p:sp>
        <p:nvSpPr>
          <p:cNvPr id="239" name="Google Shape;239;p28"/>
          <p:cNvSpPr/>
          <p:nvPr/>
        </p:nvSpPr>
        <p:spPr>
          <a:xfrm>
            <a:off x="1023025" y="4108250"/>
            <a:ext cx="624600" cy="624600"/>
          </a:xfrm>
          <a:prstGeom prst="ellipse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/>
              <a:t>3</a:t>
            </a:r>
            <a:endParaRPr b="1"/>
          </a:p>
        </p:txBody>
      </p:sp>
      <p:sp>
        <p:nvSpPr>
          <p:cNvPr id="240" name="Google Shape;240;p28"/>
          <p:cNvSpPr txBox="1"/>
          <p:nvPr/>
        </p:nvSpPr>
        <p:spPr>
          <a:xfrm>
            <a:off x="1892175" y="1231300"/>
            <a:ext cx="6524400" cy="7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Suplementos nutricionales produjeron aumentos de peso (p = 0.001) y mejoras digestivas significativas  (p &lt; 0.001)en pacientes pediátricos en la Ciudad de México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1" name="Google Shape;241;p28"/>
          <p:cNvSpPr txBox="1"/>
          <p:nvPr/>
        </p:nvSpPr>
        <p:spPr>
          <a:xfrm>
            <a:off x="1892175" y="2205150"/>
            <a:ext cx="6524400" cy="7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intervención es económicamente dominante a través de los 6 metros de efectividad examinados : costo de tratamiento bruto ($2,182/paciente) es excedido por los ahorros de utilización de atencion medica ($4,698/paciente), creando un ahorro neto de $2,516/paciente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2" name="Google Shape;242;p28"/>
          <p:cNvSpPr txBox="1"/>
          <p:nvPr/>
        </p:nvSpPr>
        <p:spPr>
          <a:xfrm>
            <a:off x="1892175" y="3129550"/>
            <a:ext cx="6524400" cy="7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CFQR dominio digestivo provee el RCEI estadísticamente más robusto de todos ( -$158/punto; IC ancho $816; 79.1% iteraciones dominantes bootstrap) - ideal pa reportes de rentabilidad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28"/>
          <p:cNvSpPr txBox="1"/>
          <p:nvPr/>
        </p:nvSpPr>
        <p:spPr>
          <a:xfrm>
            <a:off x="1892175" y="4053950"/>
            <a:ext cx="6524400" cy="7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Los resultados apoyan la escala de tratamiento nutricional basado en evidencia en aproximadamente 950 pacientes de FQ en México, con ahorros de grupo potenciales de $2.39 M anualmente si replicados nacionalmente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7389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9"/>
          <p:cNvSpPr txBox="1"/>
          <p:nvPr/>
        </p:nvSpPr>
        <p:spPr>
          <a:xfrm>
            <a:off x="1990400" y="30900"/>
            <a:ext cx="7059300" cy="6771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Datos sobresalientes requeridos para completar el análisis económicos y clínicos</a:t>
            </a:r>
            <a:endParaRPr sz="16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50" name="Google Shape;250;p29"/>
          <p:cNvGraphicFramePr/>
          <p:nvPr/>
        </p:nvGraphicFramePr>
        <p:xfrm>
          <a:off x="0" y="10345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278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5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Cultivos Respiratorios Bacterianos</a:t>
                      </a:r>
                      <a:endParaRPr sz="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Línea de base vs Periodo de tratamiento</a:t>
                      </a:r>
                      <a:endParaRPr sz="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Trayectoria de prevalencia bacteriana</a:t>
                      </a:r>
                      <a:endParaRPr sz="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Línea de base a Visita #4</a:t>
                      </a:r>
                      <a:endParaRPr sz="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1" name="Google Shape;251;p29"/>
          <p:cNvSpPr txBox="1"/>
          <p:nvPr/>
        </p:nvSpPr>
        <p:spPr>
          <a:xfrm rot="-5400000">
            <a:off x="-566050" y="1775700"/>
            <a:ext cx="16434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 de pacientes con cultivos positivos</a:t>
            </a:r>
            <a:endParaRPr sz="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2" name="Google Shape;252;p29"/>
          <p:cNvSpPr txBox="1"/>
          <p:nvPr/>
        </p:nvSpPr>
        <p:spPr>
          <a:xfrm rot="-5400000">
            <a:off x="2632150" y="1830463"/>
            <a:ext cx="9747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 positivo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53" name="Google Shape;253;p29"/>
          <p:cNvGraphicFramePr/>
          <p:nvPr/>
        </p:nvGraphicFramePr>
        <p:xfrm>
          <a:off x="0" y="3199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170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5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8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34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7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Datos de Elementos</a:t>
                      </a:r>
                      <a:endParaRPr sz="5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00084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Estado del periodo basal</a:t>
                      </a:r>
                      <a:endParaRPr sz="5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00084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Visita 1</a:t>
                      </a:r>
                      <a:endParaRPr sz="5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00084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Visita 2</a:t>
                      </a:r>
                      <a:endParaRPr sz="5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84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Visita 3</a:t>
                      </a:r>
                      <a:endParaRPr sz="5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00084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Visita 4</a:t>
                      </a:r>
                      <a:endParaRPr sz="5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00084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Prioridad</a:t>
                      </a:r>
                      <a:endParaRPr sz="5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0008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Cuidados Intensivos dias/costo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 recopilado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Falta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Falta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Falta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Falta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Alto</a:t>
                      </a:r>
                      <a:endParaRPr sz="5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Antibióticos 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Solo duracion de clase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Clase Sólo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Clase Sólo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Clase Sólo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Clase Sólo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Alto</a:t>
                      </a:r>
                      <a:endParaRPr sz="5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FE0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Peso/IMC puntuación Z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PID 26/18 faltante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Falta 6 puntos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Mediano</a:t>
                      </a:r>
                      <a:endParaRPr sz="5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CF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FEV1 %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Falta 6 puntos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1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Mediano</a:t>
                      </a:r>
                      <a:endParaRPr sz="5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CF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CFQR (12 dominios)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 dominios completados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 recopilado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 recopilado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Faltan 4 dominios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 recopilado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Alto</a:t>
                      </a:r>
                      <a:endParaRPr sz="5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Cultivos bacterianos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organismos rastreados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Completo</a:t>
                      </a:r>
                      <a:endParaRPr sz="5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5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Bajo</a:t>
                      </a:r>
                      <a:endParaRPr sz="5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solidFill>
                      <a:srgbClr val="F4EE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54" name="Google Shape;254;p29"/>
          <p:cNvSpPr/>
          <p:nvPr/>
        </p:nvSpPr>
        <p:spPr>
          <a:xfrm>
            <a:off x="5064675" y="738900"/>
            <a:ext cx="4079400" cy="2460300"/>
          </a:xfrm>
          <a:prstGeom prst="roundRect">
            <a:avLst>
              <a:gd name="adj" fmla="val 16667"/>
            </a:avLst>
          </a:prstGeom>
          <a:solidFill>
            <a:srgbClr val="F3F3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Días en cuidados intensivos y costo</a:t>
            </a:r>
            <a:endParaRPr sz="12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700">
                <a:solidFill>
                  <a:schemeClr val="dk1"/>
                </a:solidFill>
              </a:rPr>
              <a:t>No en conjunto de datos. No hay columna de días en cuidados intensivos. Los datos actuales sólo recogen días de hospitalización. Necesidad: dias de cuidados intensivos por paciente, periodo basal y las 4 visitas; Costo de cuidados intensivos por día.</a:t>
            </a:r>
            <a:endParaRPr sz="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 b="1">
                <a:solidFill>
                  <a:srgbClr val="8E7CC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Nombres y precios de antibióticos</a:t>
            </a:r>
            <a:endParaRPr sz="1200" b="1">
              <a:solidFill>
                <a:srgbClr val="8E7CC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700">
                <a:solidFill>
                  <a:schemeClr val="dk1"/>
                </a:solidFill>
              </a:rPr>
              <a:t>No en conjunto de datos. Duración de los registros (días) solo por clase — sin nombres ni costos de medicamento. Necesidad: nombre del medicamento, dosis, duración, costo unitario para cada ciclo de antibióticos en el periodo basal y visitas 1–4.</a:t>
            </a:r>
            <a:endParaRPr sz="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 b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Datos Clínicos Faltantes</a:t>
            </a:r>
            <a:endParaRPr sz="1200" b="1">
              <a:solidFill>
                <a:srgbClr val="EA99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700">
                <a:solidFill>
                  <a:schemeClr val="dk1"/>
                </a:solidFill>
              </a:rPr>
              <a:t>PIDs 6, 7, 10, 16, 22, 26 desaparecidos en visita 4, peso con IMC Z y FEV 1%. Además, PID 18 falta de IMC basal Z; PID 26 Peso base faltado. Necesidad: seguimiento completo de la Visita 4 para los 21 pacientes.</a:t>
            </a:r>
            <a:endParaRPr sz="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 b="1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Dominios CFQR Faltantes</a:t>
            </a:r>
            <a:endParaRPr sz="1200" b="1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 b="1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1200" b="1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0"/>
          <p:cNvSpPr txBox="1">
            <a:spLocks noGrp="1"/>
          </p:cNvSpPr>
          <p:nvPr>
            <p:ph type="title"/>
          </p:nvPr>
        </p:nvSpPr>
        <p:spPr>
          <a:xfrm>
            <a:off x="311700" y="118250"/>
            <a:ext cx="8520600" cy="89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Reconocimientos y Gratitud</a:t>
            </a:r>
            <a:endParaRPr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100">
                <a:solidFill>
                  <a:schemeClr val="lt1"/>
                </a:solidFill>
              </a:rPr>
              <a:t>Esta investigación fue posible gracias al generoso apoyo y colaboración de las siguientes organizaciones</a:t>
            </a:r>
            <a:endParaRPr sz="11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0" name="Google Shape;260;p30"/>
          <p:cNvSpPr/>
          <p:nvPr/>
        </p:nvSpPr>
        <p:spPr>
          <a:xfrm>
            <a:off x="311700" y="1017650"/>
            <a:ext cx="4112400" cy="9459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Piper’s Angels Foundation</a:t>
            </a:r>
            <a:endParaRPr sz="16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Apoyo financiero que hizo posible esta investigación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1" name="Google Shape;261;p30"/>
          <p:cNvSpPr/>
          <p:nvPr/>
        </p:nvSpPr>
        <p:spPr>
          <a:xfrm>
            <a:off x="311700" y="2401750"/>
            <a:ext cx="4112400" cy="9459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Asociación mexicana de fibrosis quística</a:t>
            </a:r>
            <a:endParaRPr sz="16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colaboración institucional y acceso a registro de pacientes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p30"/>
          <p:cNvSpPr/>
          <p:nvPr/>
        </p:nvSpPr>
        <p:spPr>
          <a:xfrm>
            <a:off x="311700" y="3785825"/>
            <a:ext cx="4112400" cy="9459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Evolution Nutraceutical Company</a:t>
            </a:r>
            <a:endParaRPr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Suministro de suplementos nutricionales en descuento en México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3" name="Google Shape;263;p30"/>
          <p:cNvSpPr/>
          <p:nvPr/>
        </p:nvSpPr>
        <p:spPr>
          <a:xfrm>
            <a:off x="4719900" y="1017675"/>
            <a:ext cx="4112400" cy="9459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Hospital Infantil de Mexico, Federico Gomez</a:t>
            </a:r>
            <a:endParaRPr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Instalaciones de investigación, infraestructura de atención médica, recopilación de datos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Google Shape;264;p30"/>
          <p:cNvSpPr/>
          <p:nvPr/>
        </p:nvSpPr>
        <p:spPr>
          <a:xfrm>
            <a:off x="4719900" y="2401750"/>
            <a:ext cx="4112400" cy="9459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West Georgia</a:t>
            </a:r>
            <a:endParaRPr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Máster en Administración Pública</a:t>
            </a:r>
            <a:endParaRPr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Supervisión Académica - Dr. Sohoo Lee y Dra. Kathleen Barrett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Google Shape;265;p30"/>
          <p:cNvSpPr/>
          <p:nvPr/>
        </p:nvSpPr>
        <p:spPr>
          <a:xfrm>
            <a:off x="4719900" y="3785850"/>
            <a:ext cx="4112400" cy="945900"/>
          </a:xfrm>
          <a:prstGeom prst="roundRect">
            <a:avLst>
              <a:gd name="adj" fmla="val 16667"/>
            </a:avLst>
          </a:prstGeom>
          <a:solidFill>
            <a:srgbClr val="06253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Aerosol Medical Systems</a:t>
            </a:r>
            <a:endParaRPr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050">
                <a:solidFill>
                  <a:srgbClr val="FFFFFF"/>
                </a:solidFill>
              </a:rPr>
              <a:t>Suministro de recursos de atención médica a descuento para México</a:t>
            </a:r>
            <a:endParaRPr sz="105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1"/>
          <p:cNvSpPr txBox="1">
            <a:spLocks noGrp="1"/>
          </p:cNvSpPr>
          <p:nvPr>
            <p:ph type="subTitle" idx="1"/>
          </p:nvPr>
        </p:nvSpPr>
        <p:spPr>
          <a:xfrm>
            <a:off x="311700" y="12369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0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¿Preguntas?</a:t>
            </a:r>
            <a:endParaRPr sz="40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1" name="Google Shape;271;p31"/>
          <p:cNvSpPr txBox="1"/>
          <p:nvPr/>
        </p:nvSpPr>
        <p:spPr>
          <a:xfrm>
            <a:off x="2063400" y="2806375"/>
            <a:ext cx="5017200" cy="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rgbClr val="F08D0E"/>
                </a:solidFill>
              </a:rPr>
              <a:t>Cystic Fibrosis Vests 4 Life · CFV4L · NACFC 2026 — Atlanta</a:t>
            </a:r>
            <a:endParaRPr sz="1200">
              <a:solidFill>
                <a:srgbClr val="F08D0E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1922200" y="126750"/>
            <a:ext cx="7221900" cy="7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Diseño del estudio: intervención prospectiva en 12 meses con población de bajos recursos de FQ 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553850" y="1046075"/>
            <a:ext cx="3480600" cy="612600"/>
          </a:xfrm>
          <a:prstGeom prst="roundRect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553850" y="3755475"/>
            <a:ext cx="3480600" cy="612600"/>
          </a:xfrm>
          <a:prstGeom prst="roundRect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4"/>
          <p:cNvSpPr/>
          <p:nvPr/>
        </p:nvSpPr>
        <p:spPr>
          <a:xfrm>
            <a:off x="554000" y="4444975"/>
            <a:ext cx="3480600" cy="612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553850" y="3065975"/>
            <a:ext cx="3480600" cy="612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4"/>
          <p:cNvSpPr/>
          <p:nvPr/>
        </p:nvSpPr>
        <p:spPr>
          <a:xfrm>
            <a:off x="553850" y="2396000"/>
            <a:ext cx="3480600" cy="612600"/>
          </a:xfrm>
          <a:prstGeom prst="roundRect">
            <a:avLst>
              <a:gd name="adj" fmla="val 16667"/>
            </a:avLst>
          </a:prstGeom>
          <a:solidFill>
            <a:srgbClr val="CFE1F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553850" y="1716250"/>
            <a:ext cx="3480600" cy="612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4"/>
          <p:cNvSpPr/>
          <p:nvPr/>
        </p:nvSpPr>
        <p:spPr>
          <a:xfrm>
            <a:off x="4663775" y="1130100"/>
            <a:ext cx="4371300" cy="3876000"/>
          </a:xfrm>
          <a:prstGeom prst="roundRect">
            <a:avLst>
              <a:gd name="adj" fmla="val 16667"/>
            </a:avLst>
          </a:prstGeom>
          <a:solidFill>
            <a:srgbClr val="CFE1F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4803575" y="2819913"/>
            <a:ext cx="4091700" cy="543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4803575" y="1518275"/>
            <a:ext cx="4091700" cy="543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4803575" y="2169088"/>
            <a:ext cx="4091700" cy="543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4"/>
          <p:cNvSpPr/>
          <p:nvPr/>
        </p:nvSpPr>
        <p:spPr>
          <a:xfrm>
            <a:off x="4803575" y="4169100"/>
            <a:ext cx="4091700" cy="543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4803575" y="3482625"/>
            <a:ext cx="4091700" cy="543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5164625" y="1106854"/>
            <a:ext cx="3221400" cy="4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 b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Medidos</a:t>
            </a:r>
            <a:endParaRPr sz="1600" b="1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5"/>
          <p:cNvSpPr txBox="1"/>
          <p:nvPr/>
        </p:nvSpPr>
        <p:spPr>
          <a:xfrm>
            <a:off x="1386600" y="190500"/>
            <a:ext cx="7445700" cy="7389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Diseño del estudio: Intervención posible en población marginada de FB a través de 12 meses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5"/>
          <p:cNvSpPr/>
          <p:nvPr/>
        </p:nvSpPr>
        <p:spPr>
          <a:xfrm>
            <a:off x="311700" y="1150350"/>
            <a:ext cx="1339200" cy="927000"/>
          </a:xfrm>
          <a:prstGeom prst="roundRect">
            <a:avLst>
              <a:gd name="adj" fmla="val 16667"/>
            </a:avLst>
          </a:prstGeom>
          <a:solidFill>
            <a:srgbClr val="CFE1F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1742000" y="1150350"/>
            <a:ext cx="1339200" cy="927000"/>
          </a:xfrm>
          <a:prstGeom prst="roundRect">
            <a:avLst>
              <a:gd name="adj" fmla="val 16667"/>
            </a:avLst>
          </a:prstGeom>
          <a:solidFill>
            <a:srgbClr val="D7E0B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3172288" y="1150350"/>
            <a:ext cx="1339200" cy="927000"/>
          </a:xfrm>
          <a:prstGeom prst="roundRect">
            <a:avLst>
              <a:gd name="adj" fmla="val 16667"/>
            </a:avLst>
          </a:prstGeom>
          <a:solidFill>
            <a:srgbClr val="F4EE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4615400" y="1150350"/>
            <a:ext cx="1339200" cy="927000"/>
          </a:xfrm>
          <a:prstGeom prst="roundRect">
            <a:avLst>
              <a:gd name="adj" fmla="val 16667"/>
            </a:avLst>
          </a:prstGeom>
          <a:solidFill>
            <a:srgbClr val="FFE0B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6058488" y="1150350"/>
            <a:ext cx="1339200" cy="927000"/>
          </a:xfrm>
          <a:prstGeom prst="roundRect">
            <a:avLst>
              <a:gd name="adj" fmla="val 16667"/>
            </a:avLst>
          </a:prstGeom>
          <a:solidFill>
            <a:srgbClr val="CFE1F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5"/>
          <p:cNvSpPr/>
          <p:nvPr/>
        </p:nvSpPr>
        <p:spPr>
          <a:xfrm>
            <a:off x="7493100" y="1150350"/>
            <a:ext cx="1339200" cy="927000"/>
          </a:xfrm>
          <a:prstGeom prst="roundRect">
            <a:avLst>
              <a:gd name="adj" fmla="val 16667"/>
            </a:avLst>
          </a:prstGeom>
          <a:solidFill>
            <a:srgbClr val="E5D2F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5"/>
          <p:cNvSpPr/>
          <p:nvPr/>
        </p:nvSpPr>
        <p:spPr>
          <a:xfrm>
            <a:off x="381000" y="2362200"/>
            <a:ext cx="4130400" cy="24891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5"/>
          <p:cNvSpPr/>
          <p:nvPr/>
        </p:nvSpPr>
        <p:spPr>
          <a:xfrm>
            <a:off x="4662900" y="2362200"/>
            <a:ext cx="4130400" cy="24891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5"/>
          <p:cNvSpPr txBox="1"/>
          <p:nvPr/>
        </p:nvSpPr>
        <p:spPr>
          <a:xfrm>
            <a:off x="470000" y="1319100"/>
            <a:ext cx="1009800" cy="5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21</a:t>
            </a:r>
            <a:endParaRPr sz="18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pacientes</a:t>
            </a:r>
            <a:endParaRPr sz="10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5" name="Google Shape;95;p15"/>
          <p:cNvSpPr txBox="1"/>
          <p:nvPr/>
        </p:nvSpPr>
        <p:spPr>
          <a:xfrm>
            <a:off x="1742000" y="1119300"/>
            <a:ext cx="1339200" cy="9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7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9.1 ± 2.4</a:t>
            </a:r>
            <a:endParaRPr sz="17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7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yrs </a:t>
            </a:r>
            <a:endParaRPr sz="17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800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promedio de años</a:t>
            </a:r>
            <a:endParaRPr sz="8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6" name="Google Shape;96;p15"/>
          <p:cNvSpPr txBox="1"/>
          <p:nvPr/>
        </p:nvSpPr>
        <p:spPr>
          <a:xfrm>
            <a:off x="3172300" y="1150350"/>
            <a:ext cx="1339200" cy="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57% hombre 43% mujer</a:t>
            </a:r>
            <a:endParaRPr sz="16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900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repartición de sexos</a:t>
            </a:r>
            <a:endParaRPr sz="9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4615400" y="1200150"/>
            <a:ext cx="1339200" cy="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rgbClr val="B00004"/>
                </a:solidFill>
                <a:latin typeface="Georgia"/>
                <a:ea typeface="Georgia"/>
                <a:cs typeface="Georgia"/>
                <a:sym typeface="Georgia"/>
              </a:rPr>
              <a:t>−0.89 ± 1.1</a:t>
            </a:r>
            <a:endParaRPr sz="1800">
              <a:solidFill>
                <a:srgbClr val="B0000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900">
                <a:solidFill>
                  <a:srgbClr val="B00004"/>
                </a:solidFill>
                <a:latin typeface="Georgia"/>
                <a:ea typeface="Georgia"/>
                <a:cs typeface="Georgia"/>
                <a:sym typeface="Georgia"/>
              </a:rPr>
              <a:t>datos de referencia de índice de masa  corporal (IMC)</a:t>
            </a:r>
            <a:endParaRPr sz="900">
              <a:solidFill>
                <a:srgbClr val="B0000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6105525" y="1150350"/>
            <a:ext cx="1232700" cy="9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700">
              <a:solidFill>
                <a:srgbClr val="47474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800">
                <a:solidFill>
                  <a:srgbClr val="2560A7"/>
                </a:solidFill>
                <a:latin typeface="Georgia"/>
                <a:ea typeface="Georgia"/>
                <a:cs typeface="Georgia"/>
                <a:sym typeface="Georgia"/>
              </a:rPr>
              <a:t>69.3 ±</a:t>
            </a:r>
            <a:endParaRPr sz="1800">
              <a:solidFill>
                <a:srgbClr val="2560A7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rgbClr val="2560A7"/>
                </a:solidFill>
                <a:latin typeface="Georgia"/>
                <a:ea typeface="Georgia"/>
                <a:cs typeface="Georgia"/>
                <a:sym typeface="Georgia"/>
              </a:rPr>
              <a:t>17.4%</a:t>
            </a:r>
            <a:endParaRPr sz="1800">
              <a:solidFill>
                <a:srgbClr val="2560A7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800">
                <a:solidFill>
                  <a:srgbClr val="2560A7"/>
                </a:solidFill>
                <a:latin typeface="Georgia"/>
                <a:ea typeface="Georgia"/>
                <a:cs typeface="Georgia"/>
                <a:sym typeface="Georgia"/>
              </a:rPr>
              <a:t>línea de base de FEV1</a:t>
            </a:r>
            <a:endParaRPr sz="800">
              <a:solidFill>
                <a:srgbClr val="2560A7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7512600" y="1182300"/>
            <a:ext cx="1300200" cy="9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100">
                <a:solidFill>
                  <a:srgbClr val="5B198E"/>
                </a:solidFill>
                <a:latin typeface="Georgia"/>
                <a:ea typeface="Georgia"/>
                <a:cs typeface="Georgia"/>
                <a:sym typeface="Georgia"/>
              </a:rPr>
              <a:t>57%</a:t>
            </a:r>
            <a:endParaRPr sz="2100">
              <a:solidFill>
                <a:srgbClr val="5B198E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900">
                <a:solidFill>
                  <a:srgbClr val="5B198E"/>
                </a:solidFill>
                <a:latin typeface="Georgia"/>
                <a:ea typeface="Georgia"/>
                <a:cs typeface="Georgia"/>
                <a:sym typeface="Georgia"/>
              </a:rPr>
              <a:t>p.Phe508del</a:t>
            </a:r>
            <a:endParaRPr sz="900">
              <a:solidFill>
                <a:srgbClr val="5B198E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900">
                <a:solidFill>
                  <a:srgbClr val="5B198E"/>
                </a:solidFill>
                <a:latin typeface="Georgia"/>
                <a:ea typeface="Georgia"/>
                <a:cs typeface="Georgia"/>
                <a:sym typeface="Georgia"/>
              </a:rPr>
              <a:t>homocigótico</a:t>
            </a:r>
            <a:endParaRPr sz="900">
              <a:solidFill>
                <a:srgbClr val="5B198E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619125" y="2619375"/>
            <a:ext cx="3533700" cy="19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 b="1">
                <a:solidFill>
                  <a:srgbClr val="00084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Distribución del genotipo en CFTR</a:t>
            </a:r>
            <a:endParaRPr sz="1700" b="1">
              <a:solidFill>
                <a:srgbClr val="00084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rgbClr val="474747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4791300" y="2362201"/>
            <a:ext cx="3873600" cy="23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rgbClr val="00084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Contexto Clínico</a:t>
            </a:r>
            <a:endParaRPr sz="1500">
              <a:solidFill>
                <a:srgbClr val="00084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1000"/>
              <a:buChar char="●"/>
            </a:pPr>
            <a:r>
              <a:rPr lang="es-419" sz="1000">
                <a:solidFill>
                  <a:srgbClr val="474747"/>
                </a:solidFill>
              </a:rPr>
              <a:t>Promedio de IMC puntuación Z de -0.89 indica niveles leves y moderados de déficits nutricionales en línea de base que es consistente con el acceso limitado de apoyo nutricional en la Ciudad de México</a:t>
            </a:r>
            <a:endParaRPr sz="1000">
              <a:solidFill>
                <a:srgbClr val="474747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1000"/>
              <a:buChar char="●"/>
            </a:pPr>
            <a:r>
              <a:rPr lang="es-419" sz="1000">
                <a:solidFill>
                  <a:srgbClr val="474747"/>
                </a:solidFill>
              </a:rPr>
              <a:t>Promedio de 69.3% en FEV1 refleja la función pulmonar preservada, aunque en niveles subóptimo en grupo pediátrico</a:t>
            </a:r>
            <a:endParaRPr sz="1000">
              <a:solidFill>
                <a:srgbClr val="474747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1000"/>
              <a:buChar char="●"/>
            </a:pPr>
            <a:r>
              <a:rPr lang="es-419" sz="1000">
                <a:solidFill>
                  <a:srgbClr val="474747"/>
                </a:solidFill>
              </a:rPr>
              <a:t>p.Phe508del de tasa homocigoto (57%) data publicada en registro de Mexicanos con FQ</a:t>
            </a:r>
            <a:endParaRPr sz="1000">
              <a:solidFill>
                <a:srgbClr val="474747"/>
              </a:solidFill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1000"/>
              <a:buChar char="●"/>
            </a:pPr>
            <a:r>
              <a:rPr lang="es-419" sz="1000">
                <a:solidFill>
                  <a:srgbClr val="474747"/>
                </a:solidFill>
              </a:rPr>
              <a:t>Todos los pacientes fueron escogidos del hospital de niños Federico Gómez - centro de derivación primaria para pacientes con FQ en la Ciudad de México</a:t>
            </a:r>
            <a:endParaRPr sz="1000">
              <a:solidFill>
                <a:srgbClr val="00084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02" name="Google Shape;102;p15"/>
          <p:cNvGraphicFramePr/>
          <p:nvPr/>
        </p:nvGraphicFramePr>
        <p:xfrm>
          <a:off x="470000" y="3143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solidFill>
                            <a:srgbClr val="474747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p.Phe508del / p.Phe508del 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 (57.1%)</a:t>
                      </a:r>
                      <a:endParaRPr sz="12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solidFill>
                            <a:srgbClr val="474747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p.Phe508del / otro 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 (28.6%)</a:t>
                      </a:r>
                      <a:endParaRPr sz="12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solidFill>
                            <a:srgbClr val="474747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Otro/ Otro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(14.3%)</a:t>
                      </a:r>
                      <a:endParaRPr sz="12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6"/>
          <p:cNvSpPr txBox="1"/>
          <p:nvPr/>
        </p:nvSpPr>
        <p:spPr>
          <a:xfrm>
            <a:off x="1386600" y="140250"/>
            <a:ext cx="7673100" cy="70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Peso mejoró sustancialmente: Z-score del índice de masa corporal y FEV1</a:t>
            </a:r>
            <a:endParaRPr sz="17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Mostrado tendencias no-significativas</a:t>
            </a:r>
            <a:endParaRPr sz="17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1253250" y="988500"/>
            <a:ext cx="6637500" cy="5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Clínicos a través de 12 meses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10" name="Google Shape;110;p16"/>
          <p:cNvGraphicFramePr/>
          <p:nvPr/>
        </p:nvGraphicFramePr>
        <p:xfrm>
          <a:off x="0" y="1543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Peso (kg)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 = 0.001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Índice de masa corporal Z-score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 = 0.43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FEV1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 = 0.43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1" name="Google Shape;111;p16"/>
          <p:cNvSpPr txBox="1"/>
          <p:nvPr/>
        </p:nvSpPr>
        <p:spPr>
          <a:xfrm rot="-5400000">
            <a:off x="-1175150" y="3106225"/>
            <a:ext cx="31572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Peso (KG)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6"/>
          <p:cNvSpPr txBox="1"/>
          <p:nvPr/>
        </p:nvSpPr>
        <p:spPr>
          <a:xfrm rot="-5400000">
            <a:off x="1678050" y="3237225"/>
            <a:ext cx="31572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IMC Z-puntuación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 rot="-5400000">
            <a:off x="5101525" y="3237225"/>
            <a:ext cx="31572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FEV1 %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7"/>
          <p:cNvSpPr txBox="1"/>
          <p:nvPr/>
        </p:nvSpPr>
        <p:spPr>
          <a:xfrm>
            <a:off x="1979925" y="140250"/>
            <a:ext cx="7079700" cy="7389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Prevalencia de agentes patógenos bacteriales: línea de base versus fin de tratamiento (Visita 4)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17"/>
          <p:cNvSpPr txBox="1"/>
          <p:nvPr/>
        </p:nvSpPr>
        <p:spPr>
          <a:xfrm>
            <a:off x="1253250" y="988500"/>
            <a:ext cx="6637500" cy="5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Clínicos a través de 12 meses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21" name="Google Shape;121;p17"/>
          <p:cNvGraphicFramePr/>
          <p:nvPr/>
        </p:nvGraphicFramePr>
        <p:xfrm>
          <a:off x="0" y="1410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Prevalencia cultural bacteriana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Línea de base versus fin de tratamiento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Cambio Neto en prevalencia bacteriana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(Visita 4 a línea de base)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2" name="Google Shape;122;p17"/>
          <p:cNvSpPr txBox="1"/>
          <p:nvPr/>
        </p:nvSpPr>
        <p:spPr>
          <a:xfrm rot="-5400000">
            <a:off x="-1027425" y="2975225"/>
            <a:ext cx="31572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 de pacientes con cultivos positivos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7"/>
          <p:cNvSpPr txBox="1"/>
          <p:nvPr/>
        </p:nvSpPr>
        <p:spPr>
          <a:xfrm rot="-5400000">
            <a:off x="3202050" y="3127625"/>
            <a:ext cx="31572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Cambio en prevalencia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8"/>
          <p:cNvSpPr txBox="1"/>
          <p:nvPr/>
        </p:nvSpPr>
        <p:spPr>
          <a:xfrm>
            <a:off x="1525725" y="124800"/>
            <a:ext cx="7445700" cy="7389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Aumento de Peso constante en todos los paciente confirma impacto nutricional confiable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8"/>
          <p:cNvSpPr/>
          <p:nvPr/>
        </p:nvSpPr>
        <p:spPr>
          <a:xfrm>
            <a:off x="2854838" y="1061620"/>
            <a:ext cx="1447500" cy="739200"/>
          </a:xfrm>
          <a:prstGeom prst="roundRect">
            <a:avLst>
              <a:gd name="adj" fmla="val 16667"/>
            </a:avLst>
          </a:prstGeom>
          <a:solidFill>
            <a:srgbClr val="CFE1F2"/>
          </a:solidFill>
          <a:ln w="93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9500" tIns="89500" rIns="89500" bIns="895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71"/>
          </a:p>
        </p:txBody>
      </p:sp>
      <p:sp>
        <p:nvSpPr>
          <p:cNvPr id="131" name="Google Shape;131;p18"/>
          <p:cNvSpPr/>
          <p:nvPr/>
        </p:nvSpPr>
        <p:spPr>
          <a:xfrm>
            <a:off x="903965" y="1097451"/>
            <a:ext cx="1447500" cy="714900"/>
          </a:xfrm>
          <a:prstGeom prst="roundRect">
            <a:avLst>
              <a:gd name="adj" fmla="val 16667"/>
            </a:avLst>
          </a:prstGeom>
          <a:solidFill>
            <a:srgbClr val="D7E0B9"/>
          </a:solidFill>
          <a:ln w="90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6600" tIns="86600" rIns="86600" bIns="86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26"/>
          </a:p>
        </p:txBody>
      </p:sp>
      <p:sp>
        <p:nvSpPr>
          <p:cNvPr id="132" name="Google Shape;132;p18"/>
          <p:cNvSpPr/>
          <p:nvPr/>
        </p:nvSpPr>
        <p:spPr>
          <a:xfrm>
            <a:off x="4816288" y="1061625"/>
            <a:ext cx="1447500" cy="739200"/>
          </a:xfrm>
          <a:prstGeom prst="roundRect">
            <a:avLst>
              <a:gd name="adj" fmla="val 16667"/>
            </a:avLst>
          </a:prstGeom>
          <a:solidFill>
            <a:srgbClr val="F4EED0"/>
          </a:solidFill>
          <a:ln w="93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9500" tIns="89500" rIns="89500" bIns="895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71"/>
          </a:p>
        </p:txBody>
      </p:sp>
      <p:sp>
        <p:nvSpPr>
          <p:cNvPr id="133" name="Google Shape;133;p18"/>
          <p:cNvSpPr/>
          <p:nvPr/>
        </p:nvSpPr>
        <p:spPr>
          <a:xfrm>
            <a:off x="7018602" y="1088101"/>
            <a:ext cx="1447500" cy="736800"/>
          </a:xfrm>
          <a:prstGeom prst="roundRect">
            <a:avLst>
              <a:gd name="adj" fmla="val 16667"/>
            </a:avLst>
          </a:prstGeom>
          <a:solidFill>
            <a:srgbClr val="E5D2F9"/>
          </a:solidFill>
          <a:ln w="93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9250" tIns="89250" rIns="89250" bIns="892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67"/>
          </a:p>
        </p:txBody>
      </p:sp>
      <p:sp>
        <p:nvSpPr>
          <p:cNvPr id="134" name="Google Shape;134;p18"/>
          <p:cNvSpPr/>
          <p:nvPr/>
        </p:nvSpPr>
        <p:spPr>
          <a:xfrm>
            <a:off x="125075" y="1850300"/>
            <a:ext cx="8770500" cy="2872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 b="1">
                <a:latin typeface="Times New Roman"/>
                <a:ea typeface="Times New Roman"/>
                <a:cs typeface="Times New Roman"/>
                <a:sym typeface="Times New Roman"/>
              </a:rPr>
              <a:t>Importancia clínica del mejoramiento de peso en pacientes de FQ pediátricos</a:t>
            </a:r>
            <a:endParaRPr sz="13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18"/>
          <p:cNvSpPr txBox="1"/>
          <p:nvPr/>
        </p:nvSpPr>
        <p:spPr>
          <a:xfrm>
            <a:off x="2890247" y="1061073"/>
            <a:ext cx="1325400" cy="7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500" tIns="89500" rIns="89500" bIns="895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Arial"/>
              <a:buNone/>
            </a:pPr>
            <a:r>
              <a:rPr lang="es-419" sz="2026" b="1">
                <a:solidFill>
                  <a:srgbClr val="2560A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+1.75 kg</a:t>
            </a:r>
            <a:endParaRPr sz="2026" b="1">
              <a:solidFill>
                <a:srgbClr val="2560A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750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Promedio de aumento de peso en 12 meses</a:t>
            </a:r>
            <a:endParaRPr sz="1988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18"/>
          <p:cNvSpPr txBox="1"/>
          <p:nvPr/>
        </p:nvSpPr>
        <p:spPr>
          <a:xfrm>
            <a:off x="903966" y="1073499"/>
            <a:ext cx="1447500" cy="7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6600" tIns="86600" rIns="86600" bIns="86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42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Arial"/>
              <a:buNone/>
            </a:pPr>
            <a:r>
              <a:rPr lang="es-419" sz="2064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 = 0.001</a:t>
            </a:r>
            <a:endParaRPr sz="2064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Arial"/>
              <a:buNone/>
            </a:pPr>
            <a:r>
              <a:rPr lang="es-419" sz="738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Wilcoxon signed-rank</a:t>
            </a:r>
            <a:endParaRPr sz="738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Arial"/>
              <a:buNone/>
            </a:pPr>
            <a:r>
              <a:rPr lang="es-419" sz="738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(línea de base versus visita 4)</a:t>
            </a:r>
            <a:endParaRPr sz="738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1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4816301" y="1061625"/>
            <a:ext cx="1447500" cy="6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500" tIns="89500" rIns="89500" bIns="895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26" b="1">
                <a:solidFill>
                  <a:srgbClr val="B07E0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21/21</a:t>
            </a:r>
            <a:endParaRPr sz="2026" b="1">
              <a:solidFill>
                <a:srgbClr val="B07E0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750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datos línea de base del peso de pacientes </a:t>
            </a:r>
            <a:endParaRPr sz="750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8"/>
          <p:cNvSpPr txBox="1"/>
          <p:nvPr/>
        </p:nvSpPr>
        <p:spPr>
          <a:xfrm>
            <a:off x="7039680" y="1113501"/>
            <a:ext cx="1405500" cy="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250" tIns="89250" rIns="89250" bIns="8925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1"/>
              <a:buFont typeface="Arial"/>
              <a:buNone/>
            </a:pPr>
            <a:r>
              <a:rPr lang="es-419" sz="2088" b="1">
                <a:solidFill>
                  <a:srgbClr val="5B198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14/21</a:t>
            </a:r>
            <a:endParaRPr sz="2088" b="1">
              <a:solidFill>
                <a:srgbClr val="5B198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1"/>
              <a:buFont typeface="Arial"/>
              <a:buNone/>
            </a:pPr>
            <a:r>
              <a:rPr lang="es-419" sz="773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Pacientes con data completa de 12 meses</a:t>
            </a:r>
            <a:endParaRPr sz="879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39" name="Google Shape;139;p18"/>
          <p:cNvGraphicFramePr/>
          <p:nvPr/>
        </p:nvGraphicFramePr>
        <p:xfrm>
          <a:off x="203975" y="2283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4306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8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Estatus nutricional como predictor de sobreviviente de pacientes con FQ</a:t>
                      </a:r>
                      <a:endParaRPr sz="1000"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9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Datos encontrados en el registro de la fundación de FQ constantemente demuestran que el aumento de IMC en pediátricos va en combinación con la conservación de la función pulmonar y la supervivencia a largo plazo</a:t>
                      </a:r>
                      <a:endParaRPr sz="900"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0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Fidelidad de la intervención proxy en relación al aumento de peso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9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 aumento consistente de peso verificado en todos los pacientes confirma que los suplementos nutricionales fueron administrados de forma fiable y eficaz - adhiriendo a la validez del protocolo  </a:t>
                      </a:r>
                      <a:endParaRPr sz="9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Limitaciones: IMC puntuación Z Insignificante </a:t>
                      </a:r>
                      <a:endParaRPr sz="1000"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9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 pesar de los aumentos de peso, la puntuación Z del IMC es insignificante (p=0,43) debido a la alta variabilidad en las trayectorias en altura de paciente. El peso absoluto sigue siendo una métrica clínica significativa</a:t>
                      </a:r>
                      <a:endParaRPr sz="9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Horizonte a 12 meses limita las conclusiones del FEV1</a:t>
                      </a:r>
                      <a:endParaRPr sz="1000"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Función pulmonar responde a la mejora nutricional de 18 a 36 meses. La ausencia de cambio en FEV1 no indica falta de beneficio; se requiere seguimiento más largo.</a:t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9"/>
          <p:cNvSpPr txBox="1"/>
          <p:nvPr/>
        </p:nvSpPr>
        <p:spPr>
          <a:xfrm>
            <a:off x="1470900" y="128850"/>
            <a:ext cx="74958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Calidad de Vida Digestiva Mejora Significativamente - 7 de 8 dominios de CFQR en tendencia positiva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19"/>
          <p:cNvSpPr txBox="1"/>
          <p:nvPr/>
        </p:nvSpPr>
        <p:spPr>
          <a:xfrm>
            <a:off x="232350" y="988500"/>
            <a:ext cx="8734500" cy="5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Dominios de Calidad de Vida en CFQR: línea de base versus 9 meses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" name="Google Shape;147;p19"/>
          <p:cNvSpPr txBox="1"/>
          <p:nvPr/>
        </p:nvSpPr>
        <p:spPr>
          <a:xfrm rot="-5400000">
            <a:off x="-1027425" y="2975225"/>
            <a:ext cx="31572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CFQR puntuación (0-100)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0"/>
          <p:cNvSpPr txBox="1"/>
          <p:nvPr/>
        </p:nvSpPr>
        <p:spPr>
          <a:xfrm>
            <a:off x="2236775" y="128850"/>
            <a:ext cx="67299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Calidad de Vida: Resultado investigativo mayor y más consistente estadísticamente</a:t>
            </a:r>
            <a:endParaRPr sz="1800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20"/>
          <p:cNvSpPr txBox="1"/>
          <p:nvPr/>
        </p:nvSpPr>
        <p:spPr>
          <a:xfrm>
            <a:off x="192625" y="1137925"/>
            <a:ext cx="1973100" cy="988500"/>
          </a:xfrm>
          <a:prstGeom prst="rect">
            <a:avLst/>
          </a:prstGeom>
          <a:solidFill>
            <a:srgbClr val="D7E0B9"/>
          </a:solidFill>
          <a:ln>
            <a:noFill/>
          </a:ln>
        </p:spPr>
        <p:txBody>
          <a:bodyPr spcFirstLastPara="1" wrap="square" lIns="76925" tIns="76925" rIns="76925" bIns="769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7"/>
              <a:buFont typeface="Arial"/>
              <a:buNone/>
            </a:pPr>
            <a:r>
              <a:rPr lang="es-419" sz="1777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+15.95 pts </a:t>
            </a:r>
            <a:endParaRPr sz="1777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7"/>
              <a:buFont typeface="Arial"/>
              <a:buNone/>
            </a:pPr>
            <a:r>
              <a:rPr lang="es-419" sz="88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Puntuación Digestiva Media </a:t>
            </a:r>
            <a:endParaRPr sz="888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88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Δ (Línea Base → 9 meses)</a:t>
            </a:r>
            <a:endParaRPr sz="1431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20"/>
          <p:cNvSpPr txBox="1"/>
          <p:nvPr/>
        </p:nvSpPr>
        <p:spPr>
          <a:xfrm>
            <a:off x="2484839" y="1137925"/>
            <a:ext cx="1973100" cy="988500"/>
          </a:xfrm>
          <a:prstGeom prst="rect">
            <a:avLst/>
          </a:prstGeom>
          <a:solidFill>
            <a:srgbClr val="D7E0B9"/>
          </a:solidFill>
          <a:ln>
            <a:noFill/>
          </a:ln>
        </p:spPr>
        <p:txBody>
          <a:bodyPr spcFirstLastPara="1" wrap="square" lIns="76925" tIns="76925" rIns="76925" bIns="769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26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1834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 &lt; 0.001</a:t>
            </a:r>
            <a:endParaRPr sz="1834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656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Rango Wilcoxon</a:t>
            </a:r>
            <a:endParaRPr sz="656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656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Dominio Digestivo</a:t>
            </a:r>
            <a:endParaRPr sz="656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31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" name="Google Shape;156;p20"/>
          <p:cNvSpPr txBox="1"/>
          <p:nvPr/>
        </p:nvSpPr>
        <p:spPr>
          <a:xfrm>
            <a:off x="4777053" y="1118375"/>
            <a:ext cx="1973100" cy="988500"/>
          </a:xfrm>
          <a:prstGeom prst="rect">
            <a:avLst/>
          </a:prstGeom>
          <a:solidFill>
            <a:srgbClr val="D7E0B9"/>
          </a:solidFill>
          <a:ln>
            <a:noFill/>
          </a:ln>
        </p:spPr>
        <p:txBody>
          <a:bodyPr spcFirstLastPara="1" wrap="square" lIns="76925" tIns="76925" rIns="76925" bIns="769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26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1834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21/21</a:t>
            </a:r>
            <a:endParaRPr sz="1834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656">
                <a:solidFill>
                  <a:srgbClr val="47474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Pacientes con datos digestivos completos</a:t>
            </a:r>
            <a:endParaRPr sz="656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31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20"/>
          <p:cNvSpPr txBox="1"/>
          <p:nvPr/>
        </p:nvSpPr>
        <p:spPr>
          <a:xfrm>
            <a:off x="6993592" y="1118375"/>
            <a:ext cx="1973100" cy="988500"/>
          </a:xfrm>
          <a:prstGeom prst="rect">
            <a:avLst/>
          </a:prstGeom>
          <a:solidFill>
            <a:srgbClr val="D7E0B9"/>
          </a:solidFill>
          <a:ln>
            <a:noFill/>
          </a:ln>
        </p:spPr>
        <p:txBody>
          <a:bodyPr spcFirstLastPara="1" wrap="square" lIns="76925" tIns="76925" rIns="76925" bIns="769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26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1834" b="1">
                <a:solidFill>
                  <a:srgbClr val="2B46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79.1%</a:t>
            </a:r>
            <a:endParaRPr sz="1834" b="1">
              <a:solidFill>
                <a:srgbClr val="2B461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7"/>
              <a:buFont typeface="Arial"/>
              <a:buNone/>
            </a:pPr>
            <a:r>
              <a:rPr lang="es-419" sz="88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Iteraciones bootstrap </a:t>
            </a:r>
            <a:endParaRPr sz="888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3"/>
              <a:buFont typeface="Arial"/>
              <a:buNone/>
            </a:pPr>
            <a:r>
              <a:rPr lang="es-419" sz="88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el cuadrante dominante</a:t>
            </a:r>
            <a:endParaRPr sz="888">
              <a:solidFill>
                <a:srgbClr val="47474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31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8" name="Google Shape;158;p20"/>
          <p:cNvSpPr/>
          <p:nvPr/>
        </p:nvSpPr>
        <p:spPr>
          <a:xfrm>
            <a:off x="192625" y="2275850"/>
            <a:ext cx="5865000" cy="2679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0"/>
          <p:cNvSpPr/>
          <p:nvPr/>
        </p:nvSpPr>
        <p:spPr>
          <a:xfrm>
            <a:off x="6239400" y="2236775"/>
            <a:ext cx="2727300" cy="2718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0"/>
          <p:cNvSpPr txBox="1"/>
          <p:nvPr/>
        </p:nvSpPr>
        <p:spPr>
          <a:xfrm>
            <a:off x="288950" y="2354500"/>
            <a:ext cx="5650800" cy="25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Importancia de dominio digestivo en FQ</a:t>
            </a:r>
            <a:endParaRPr sz="17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Times New Roman"/>
              <a:buChar char="●"/>
            </a:pPr>
            <a:r>
              <a:rPr lang="es-419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Síntomas digestivos razones principales de baja calidad de vida - frecuentemente más oneroso que síntomas pulmonares al principio de enfermedad</a:t>
            </a:r>
            <a:endParaRPr sz="1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Times New Roman"/>
              <a:buChar char="●"/>
            </a:pPr>
            <a:r>
              <a:rPr lang="es-419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Insuficiencia pancreática afecta app. 85% de pacientes - suplementación nutricional ataca este síntoma directamente, explicando el efecto directo en el dominio digestivo</a:t>
            </a:r>
            <a:endParaRPr sz="1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Times New Roman"/>
              <a:buChar char="●"/>
            </a:pPr>
            <a:r>
              <a:rPr lang="es-419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Una mejora de 15.95 puntos en una escala de 0-100 la diferencia mínima clínicamente importante (DMCI) en relación a la digestión</a:t>
            </a:r>
            <a:endParaRPr sz="1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Times New Roman"/>
              <a:buChar char="●"/>
            </a:pPr>
            <a:r>
              <a:rPr lang="es-419" sz="1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mejoría constante a través de los 21 pacientes estadísticamente es el resultado más estable del estudio </a:t>
            </a:r>
            <a:endParaRPr sz="1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" name="Google Shape;161;p20"/>
          <p:cNvSpPr txBox="1"/>
          <p:nvPr/>
        </p:nvSpPr>
        <p:spPr>
          <a:xfrm>
            <a:off x="6314325" y="2311675"/>
            <a:ext cx="2600700" cy="256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 b="1">
                <a:solidFill>
                  <a:srgbClr val="0C34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RCEI- Dominio Digestivo</a:t>
            </a:r>
            <a:endParaRPr sz="1600" b="1">
              <a:solidFill>
                <a:srgbClr val="0C34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2" name="Google Shape;162;p20"/>
          <p:cNvGraphicFramePr/>
          <p:nvPr/>
        </p:nvGraphicFramePr>
        <p:xfrm>
          <a:off x="6302700" y="265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{73049BA1-260E-4F1C-BF55-AF8A6FAD2A9E}</a:tableStyleId>
              </a:tblPr>
              <a:tblGrid>
                <a:gridCol w="130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6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 sz="10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Razón de Costo-Efectividad Incremental (RCEI)</a:t>
                      </a:r>
                      <a:endParaRPr sz="1200"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9210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3C66"/>
                        </a:buClr>
                        <a:buSzPts val="1000"/>
                        <a:buFont typeface="Times New Roman"/>
                        <a:buChar char="-"/>
                      </a:pPr>
                      <a:r>
                        <a:rPr lang="es-419" sz="1000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$158/puntos</a:t>
                      </a:r>
                      <a:endParaRPr sz="1000"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IC Bajo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31750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3C66"/>
                        </a:buClr>
                        <a:buSzPts val="1400"/>
                        <a:buFont typeface="Times New Roman"/>
                        <a:buChar char="-"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$558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IC Alto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31750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93C66"/>
                        </a:buClr>
                        <a:buSzPts val="1400"/>
                        <a:buFont typeface="Times New Roman"/>
                        <a:buChar char="+"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$258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Ancho de IC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$816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Intervención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419">
                          <a:solidFill>
                            <a:srgbClr val="193C6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Dominante</a:t>
                      </a:r>
                      <a:endParaRPr>
                        <a:solidFill>
                          <a:srgbClr val="193C6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85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1"/>
          <p:cNvSpPr txBox="1"/>
          <p:nvPr/>
        </p:nvSpPr>
        <p:spPr>
          <a:xfrm>
            <a:off x="1470900" y="128850"/>
            <a:ext cx="7495800" cy="7803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Las cinco métricas de utilización disminuyeron - </a:t>
            </a:r>
            <a:r>
              <a:rPr lang="es-419" sz="1800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Antibióticos intravenosos ahorro mayor</a:t>
            </a:r>
            <a:endParaRPr sz="1800" b="1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21"/>
          <p:cNvSpPr txBox="1"/>
          <p:nvPr/>
        </p:nvSpPr>
        <p:spPr>
          <a:xfrm>
            <a:off x="232350" y="988500"/>
            <a:ext cx="8734500" cy="5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Utilización de atencion medica: linea de base versus un año de tratamiento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21"/>
          <p:cNvSpPr txBox="1"/>
          <p:nvPr/>
        </p:nvSpPr>
        <p:spPr>
          <a:xfrm rot="-5400000">
            <a:off x="-1027425" y="2975225"/>
            <a:ext cx="31572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Promedio por paciente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2130</Words>
  <Application>Microsoft Office PowerPoint</Application>
  <PresentationFormat>On-screen Show (16:9)</PresentationFormat>
  <Paragraphs>347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Georgia</vt:lpstr>
      <vt:lpstr>Times New Roman</vt:lpstr>
      <vt:lpstr>Simple Light</vt:lpstr>
      <vt:lpstr>Acceso a tratamiento esencial  basado en evidencia para fibrosis quística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Una estrategia dominante para atención médica en pacientes con FQ en lugares con recursos limitados</vt:lpstr>
      <vt:lpstr>PowerPoint Presentation</vt:lpstr>
      <vt:lpstr>Reconocimientos y Gratitud Esta investigación fue posible gracias al generoso apoyo y colaboración de las siguientes organizaciones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Mark</dc:creator>
  <cp:lastModifiedBy>Mark Tremblay</cp:lastModifiedBy>
  <cp:revision>1</cp:revision>
  <dcterms:modified xsi:type="dcterms:W3CDTF">2026-07-03T01:54:52Z</dcterms:modified>
</cp:coreProperties>
</file>